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9" r:id="rId8"/>
    <p:sldId id="278" r:id="rId9"/>
    <p:sldId id="267" r:id="rId10"/>
    <p:sldId id="257" r:id="rId11"/>
    <p:sldId id="258" r:id="rId12"/>
    <p:sldId id="268" r:id="rId13"/>
    <p:sldId id="272" r:id="rId14"/>
    <p:sldId id="271" r:id="rId15"/>
    <p:sldId id="273" r:id="rId16"/>
    <p:sldId id="270" r:id="rId17"/>
    <p:sldId id="261" r:id="rId18"/>
    <p:sldId id="274" r:id="rId19"/>
    <p:sldId id="275" r:id="rId20"/>
    <p:sldId id="276" r:id="rId21"/>
    <p:sldId id="277" r:id="rId22"/>
    <p:sldId id="279" r:id="rId23"/>
    <p:sldId id="280" r:id="rId24"/>
    <p:sldId id="286" r:id="rId25"/>
    <p:sldId id="281" r:id="rId26"/>
    <p:sldId id="287" r:id="rId27"/>
    <p:sldId id="282" r:id="rId28"/>
    <p:sldId id="288" r:id="rId29"/>
    <p:sldId id="283" r:id="rId30"/>
    <p:sldId id="290" r:id="rId31"/>
    <p:sldId id="291" r:id="rId32"/>
    <p:sldId id="289" r:id="rId33"/>
    <p:sldId id="284" r:id="rId3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69B9A-8841-41D2-8A3F-C35148E70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1EE2EAC-99CC-4742-9F72-B3D238F04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1FC230-1374-40AD-BF9C-C2196E5F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A3C7-398D-4AC3-942D-DFB1307D3173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BDBEE1-AE11-4A40-A876-99779C21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6C6CB8-4348-4C48-A0FC-3FABF574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B34-E929-49DD-83FD-12C5290B13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47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A1DA7-C1B4-46C2-AC73-DF510C871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DA66ECB-F8E4-44D1-BAF6-E2921DF2F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F47E021-DC35-4CB0-8AE2-992FA079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A3C7-398D-4AC3-942D-DFB1307D3173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802317-F1CD-4E68-9C14-307DF2AA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0C1F62-7EF2-4A73-A768-71F8188D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B34-E929-49DD-83FD-12C5290B13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406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2CA11DF-39E9-497C-B8BF-13C88D583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8C2C95E-3E2F-4745-8E89-FD372B212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3F4A8A9-EC89-4513-BE15-EECABEC0C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A3C7-398D-4AC3-942D-DFB1307D3173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6A640AE-8B2D-4600-B41E-0FC9E0C0A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468D121-B84A-4842-83A5-A963B47C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B34-E929-49DD-83FD-12C5290B13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924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5FF22-011D-47C7-9888-F77CB8D75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312A8C-49EC-468C-A4F8-D2551E02B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43C9B5-0B06-4D80-BF7E-63AD596F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A3C7-398D-4AC3-942D-DFB1307D3173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2A6FFA-8624-4A86-88A5-3B55BD19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1103E6D-4137-4725-88A9-4CC1B79E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B34-E929-49DD-83FD-12C5290B13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70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FA382-7753-4DE4-9204-81C0EF09A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D43B101-84B4-4947-9554-AFD06035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C82A1B-9022-4421-B9AD-5144E51E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A3C7-398D-4AC3-942D-DFB1307D3173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F8B7C4-C447-495C-A60A-63DE071CF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1D355-050E-419A-B525-8F92F18B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B34-E929-49DD-83FD-12C5290B13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153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07920-0319-4B0E-AC64-434EC8F3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20A1BF-083F-4FA6-B2B9-619A6BE2B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285B86B-8B5D-4AFA-BA38-86F2956FD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7D357E5-C40B-43A3-A8F2-F37B990D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A3C7-398D-4AC3-942D-DFB1307D3173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2718FD2-27C8-4F6D-A2F8-C69B9CB4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B0737F3-65A0-4DD2-B61A-835AE880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B34-E929-49DD-83FD-12C5290B13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28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70176-422D-4C1C-879D-DF79CC74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6CF4153-AD35-4CBA-B4A4-24A558519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AB5975-D475-476F-8594-41065AA46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F495C0A-ED61-4FD5-A707-883506DED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397475-1D59-44A0-B768-E7B2BE483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C2CE0C3-DC0C-4810-A373-44FF2ED9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A3C7-398D-4AC3-942D-DFB1307D3173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55D8297-FB38-4C3A-9712-B2CA83590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C5D088-8FF4-44C8-A62A-C67EA31F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B34-E929-49DD-83FD-12C5290B13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374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5AEDF-DB05-4525-84AE-3BFECFC45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C8B6C16-E6AE-4B4B-8E91-5A96C628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A3C7-398D-4AC3-942D-DFB1307D3173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93BF4DF-14B5-4A3A-8EB5-AC5064DD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4717E6A-35ED-492D-AE30-6B6F909AE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B34-E929-49DD-83FD-12C5290B13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88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5A80194-2B84-4BE8-A1D7-7623A2C4A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A3C7-398D-4AC3-942D-DFB1307D3173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38C4AD3-888E-4465-904E-8C18CF39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FAE329-C780-44B7-8DC4-2CADFD8C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B34-E929-49DD-83FD-12C5290B13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98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3BB6B-F260-4B98-8368-66236DE1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CB4297-D2A7-44F1-AAFF-35805319B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73D514B-C71B-44D5-9BCA-559E5DEC7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FF12A5D-F903-4F09-865B-FA90EC97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A3C7-398D-4AC3-942D-DFB1307D3173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991757-E19D-439A-AAF1-0EC7183D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84F826A-86A3-4326-894A-575D46C6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B34-E929-49DD-83FD-12C5290B13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858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092E3-70FE-4CBE-8B61-5429C27D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F78548E-6C33-4894-98BD-34F570614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D446927-50C9-44CC-9ED7-ECBFA3FD9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6D2D3AB-E827-4D46-B0ED-94379031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A3C7-398D-4AC3-942D-DFB1307D3173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2C36915-F97D-45D1-A469-3213C9829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B892A45-1BB0-4469-89A6-30C7B31F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B34-E929-49DD-83FD-12C5290B13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333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F173C07-9010-4D5C-AEE4-47A1DB5A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51F460-B408-475C-8D4C-D8EE6F741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3201086-B60E-4BAB-A280-C4FC67DE7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A3C7-398D-4AC3-942D-DFB1307D3173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3F09E0D-D9E2-4F54-BD8D-1D44A216E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05AFFE-72B2-4A51-AD56-A00B54A14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FDB34-E929-49DD-83FD-12C5290B13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840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us.org.ua/wp-content/uploads/2021/08/Abetka_dyrektora_2021_SQE_SURGe.pdf" TargetMode="External"/><Relationship Id="rId2" Type="http://schemas.openxmlformats.org/officeDocument/2006/relationships/hyperlink" Target="https://mon.gov.ua/storage/app/media/zagalna%20serednya/nova-ukrainska-shkola-compressed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.gov.ua/storage/app/media/zagalna%20serednya/Navchalni.prohramy/2023/Model.navch.prohr.5-9.klas/Pryrodnycha.osvitnya.haluz.2023/Khimiya.7-9.klas.Hryhorovych.29.12.2023.pdf" TargetMode="External"/><Relationship Id="rId4" Type="http://schemas.openxmlformats.org/officeDocument/2006/relationships/hyperlink" Target="https://zakon.rada.gov.ua/laws/show/z0250-19#Tex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2Q2q20KaEk" TargetMode="External"/><Relationship Id="rId2" Type="http://schemas.openxmlformats.org/officeDocument/2006/relationships/hyperlink" Target="https://www.youtube.com/watch?v=1mn9xGScqcI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194C58-11FB-4CDA-B802-1850BE37A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440" y="2700627"/>
            <a:ext cx="3246710" cy="2497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A10BCC-500D-4A48-BA72-FBB5000CF0DE}"/>
              </a:ext>
            </a:extLst>
          </p:cNvPr>
          <p:cNvSpPr txBox="1"/>
          <p:nvPr/>
        </p:nvSpPr>
        <p:spPr>
          <a:xfrm>
            <a:off x="0" y="2393304"/>
            <a:ext cx="121920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«45 хвилин НУШ»</a:t>
            </a:r>
          </a:p>
        </p:txBody>
      </p:sp>
      <p:pic>
        <p:nvPicPr>
          <p:cNvPr id="1030" name="Picture 6" descr="Центр професійного розвитку педпрацівників Вінницької міської ради">
            <a:extLst>
              <a:ext uri="{FF2B5EF4-FFF2-40B4-BE49-F238E27FC236}">
                <a16:creationId xmlns:a16="http://schemas.microsoft.com/office/drawing/2014/main" id="{F32CAAF5-8CCA-489D-8933-66DF86A39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" y="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Головна - Донецький національний університет імені Василя Стуса">
            <a:extLst>
              <a:ext uri="{FF2B5EF4-FFF2-40B4-BE49-F238E27FC236}">
                <a16:creationId xmlns:a16="http://schemas.microsoft.com/office/drawing/2014/main" id="{46E257E1-E96C-40B0-BEDA-48FCA808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" y="4644300"/>
            <a:ext cx="2160000" cy="19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З «ВЛ №7 ім. О. Сухомовського»">
            <a:extLst>
              <a:ext uri="{FF2B5EF4-FFF2-40B4-BE49-F238E27FC236}">
                <a16:creationId xmlns:a16="http://schemas.microsoft.com/office/drawing/2014/main" id="{EFC82BAC-8683-41DD-8390-9267CAB30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" y="2078367"/>
            <a:ext cx="2160000" cy="24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28D8BD-3122-4D20-8413-E20F5B6939D3}"/>
              </a:ext>
            </a:extLst>
          </p:cNvPr>
          <p:cNvSpPr txBox="1"/>
          <p:nvPr/>
        </p:nvSpPr>
        <p:spPr>
          <a:xfrm>
            <a:off x="2240422" y="74787"/>
            <a:ext cx="9871156" cy="2264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ОСВІТИ ВІННИЦЬКОЇ МІСЬКОЇ РАДИ</a:t>
            </a:r>
          </a:p>
          <a:p>
            <a:pPr algn="ctr">
              <a:lnSpc>
                <a:spcPct val="150000"/>
              </a:lnSpc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ПРОФЕСІЙНОГО РОЗВИТКУ ПРАЦІВНИКІВ ВІННИЦЬКОЇ МІСЬКОЇ РАДИ</a:t>
            </a:r>
          </a:p>
          <a:p>
            <a:pPr algn="ctr">
              <a:lnSpc>
                <a:spcPct val="150000"/>
              </a:lnSpc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«ВІННИЦЬКИЙ ЛІЦЕЙ № 7 ІМ. ОЛЕКСАНДРА СУХОМОВСЬКОГО»</a:t>
            </a:r>
          </a:p>
          <a:p>
            <a:pPr algn="ctr">
              <a:lnSpc>
                <a:spcPct val="150000"/>
              </a:lnSpc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ДОНЕЦЬКИЙ НАЦІОНАЛЬНИЙ УНІВЕРСИТЕТ ІМЕНІ ВАСИЛЯ СТУСА</a:t>
            </a:r>
          </a:p>
          <a:p>
            <a:pPr algn="ctr">
              <a:lnSpc>
                <a:spcPct val="150000"/>
              </a:lnSpc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ЧЕРНІВЕЦЬКИЙ НАЦІОНАЛЬНИЙ УНІВЕРСИТЕТ ІМ. ЮРІЯ ФЕДЬКОВИЧА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DO PORTO</a:t>
            </a:r>
            <a:endParaRPr lang="uk-U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EAC730-13D1-4257-98A5-A1E3E1477BD2}"/>
              </a:ext>
            </a:extLst>
          </p:cNvPr>
          <p:cNvSpPr txBox="1"/>
          <p:nvPr/>
        </p:nvSpPr>
        <p:spPr>
          <a:xfrm>
            <a:off x="5419245" y="3380202"/>
            <a:ext cx="6662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ЯНКАВЕЦЬ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з хімії, учитель вищої категорії, вчитель-методист, аспірант ІІІ курсу СНУ ім.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В.Даля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(073. Менеджмент), співавтор робочого зошита «Природознавство», підручника інтегрованого курсу «Пізнаємо природу», сертифікований викладач «Штучного інтелекту».</a:t>
            </a:r>
          </a:p>
          <a:p>
            <a:pPr algn="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ТКАЧ,</a:t>
            </a:r>
          </a:p>
          <a:p>
            <a:pPr algn="just"/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к.х.н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ЧНУ,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пост.док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факультету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Португалія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автор 38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F694AE-4A9D-4A63-9337-D157DA8153F6}"/>
              </a:ext>
            </a:extLst>
          </p:cNvPr>
          <p:cNvSpPr txBox="1"/>
          <p:nvPr/>
        </p:nvSpPr>
        <p:spPr>
          <a:xfrm>
            <a:off x="2764750" y="6341097"/>
            <a:ext cx="66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Вінниця - 2024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B5613E-00FB-4332-B1E2-D48943BAC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465" y="4644300"/>
            <a:ext cx="1600659" cy="196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04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8C74A4-2271-4071-8FC1-3DB3A653D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" y="1374399"/>
            <a:ext cx="6848669" cy="41092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7663C8-528F-4EA4-84D5-DAB2A566F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845" y="0"/>
            <a:ext cx="4747204" cy="6858000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95F1B4A-5F38-4192-8881-5CBFF5412AA7}"/>
              </a:ext>
            </a:extLst>
          </p:cNvPr>
          <p:cNvSpPr/>
          <p:nvPr/>
        </p:nvSpPr>
        <p:spPr>
          <a:xfrm>
            <a:off x="-1" y="0"/>
            <a:ext cx="6139543" cy="9050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 НУШ</a:t>
            </a:r>
          </a:p>
        </p:txBody>
      </p:sp>
    </p:spTree>
    <p:extLst>
      <p:ext uri="{BB962C8B-B14F-4D97-AF65-F5344CB8AC3E}">
        <p14:creationId xmlns:p14="http://schemas.microsoft.com/office/powerpoint/2010/main" val="747564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7663C8-528F-4EA4-84D5-DAB2A566F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789"/>
          <a:stretch/>
        </p:blipFill>
        <p:spPr>
          <a:xfrm>
            <a:off x="69222" y="1334277"/>
            <a:ext cx="6183680" cy="43934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EAC3D6-D7F6-446D-92C7-C06902F48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483"/>
          <a:stretch/>
        </p:blipFill>
        <p:spPr>
          <a:xfrm>
            <a:off x="6331937" y="1334277"/>
            <a:ext cx="5790841" cy="439340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15B7811-DDF9-4249-B3B8-3AB6546CAAF1}"/>
              </a:ext>
            </a:extLst>
          </p:cNvPr>
          <p:cNvSpPr/>
          <p:nvPr/>
        </p:nvSpPr>
        <p:spPr>
          <a:xfrm>
            <a:off x="-1" y="0"/>
            <a:ext cx="6139543" cy="9050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 НУШ</a:t>
            </a:r>
          </a:p>
        </p:txBody>
      </p:sp>
    </p:spTree>
    <p:extLst>
      <p:ext uri="{BB962C8B-B14F-4D97-AF65-F5344CB8AC3E}">
        <p14:creationId xmlns:p14="http://schemas.microsoft.com/office/powerpoint/2010/main" val="2070495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1A5017-A759-4264-AEA4-045A02976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" t="14275" r="4051" b="21262"/>
          <a:stretch/>
        </p:blipFill>
        <p:spPr>
          <a:xfrm>
            <a:off x="40112" y="1106997"/>
            <a:ext cx="12111776" cy="4644005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269635F-B2DC-4565-8459-48620492694C}"/>
              </a:ext>
            </a:extLst>
          </p:cNvPr>
          <p:cNvSpPr/>
          <p:nvPr/>
        </p:nvSpPr>
        <p:spPr>
          <a:xfrm>
            <a:off x="-1" y="0"/>
            <a:ext cx="6139543" cy="9050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Щоденник спостережень</a:t>
            </a:r>
          </a:p>
        </p:txBody>
      </p:sp>
    </p:spTree>
    <p:extLst>
      <p:ext uri="{BB962C8B-B14F-4D97-AF65-F5344CB8AC3E}">
        <p14:creationId xmlns:p14="http://schemas.microsoft.com/office/powerpoint/2010/main" val="3629101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C641C4-94B0-4924-9CF5-9AE5A6AD7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837" y="282059"/>
            <a:ext cx="7445829" cy="6575941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88CDF5E-C877-4A91-AC27-C9BCE93A2245}"/>
              </a:ext>
            </a:extLst>
          </p:cNvPr>
          <p:cNvSpPr/>
          <p:nvPr/>
        </p:nvSpPr>
        <p:spPr>
          <a:xfrm>
            <a:off x="-1" y="0"/>
            <a:ext cx="6139543" cy="9050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 НУШ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D82203-B303-4966-8681-2F684C38E0F8}"/>
              </a:ext>
            </a:extLst>
          </p:cNvPr>
          <p:cNvSpPr txBox="1"/>
          <p:nvPr/>
        </p:nvSpPr>
        <p:spPr>
          <a:xfrm>
            <a:off x="74644" y="2628227"/>
            <a:ext cx="4117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Заповнює класний керівник за результатами співбесіди або опитування вчителів </a:t>
            </a:r>
            <a:r>
              <a:rPr lang="uk-UA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предметників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05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66E33B-B2CD-47B5-B3E2-0270B5AD8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028700"/>
            <a:ext cx="11563350" cy="5829300"/>
          </a:xfrm>
          <a:prstGeom prst="rect">
            <a:avLst/>
          </a:prstGeom>
        </p:spPr>
      </p:pic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5B2D5D5F-09B4-4311-934C-84995B643E58}"/>
              </a:ext>
            </a:extLst>
          </p:cNvPr>
          <p:cNvCxnSpPr/>
          <p:nvPr/>
        </p:nvCxnSpPr>
        <p:spPr>
          <a:xfrm>
            <a:off x="3368351" y="2231182"/>
            <a:ext cx="83229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5682EB79-65AA-4986-B7AA-A8CAA15B8235}"/>
              </a:ext>
            </a:extLst>
          </p:cNvPr>
          <p:cNvCxnSpPr/>
          <p:nvPr/>
        </p:nvCxnSpPr>
        <p:spPr>
          <a:xfrm>
            <a:off x="3368351" y="3465933"/>
            <a:ext cx="83229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0171759E-D9E9-4D50-B564-F284EF297A32}"/>
              </a:ext>
            </a:extLst>
          </p:cNvPr>
          <p:cNvCxnSpPr/>
          <p:nvPr/>
        </p:nvCxnSpPr>
        <p:spPr>
          <a:xfrm>
            <a:off x="3368351" y="4448758"/>
            <a:ext cx="83229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5D132B68-ECF7-43A4-9DC9-DC33144E9783}"/>
              </a:ext>
            </a:extLst>
          </p:cNvPr>
          <p:cNvCxnSpPr/>
          <p:nvPr/>
        </p:nvCxnSpPr>
        <p:spPr>
          <a:xfrm>
            <a:off x="3368351" y="4993043"/>
            <a:ext cx="83229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245174A5-928A-4ACB-8968-DFFA506656B6}"/>
              </a:ext>
            </a:extLst>
          </p:cNvPr>
          <p:cNvCxnSpPr/>
          <p:nvPr/>
        </p:nvCxnSpPr>
        <p:spPr>
          <a:xfrm>
            <a:off x="3368351" y="6237125"/>
            <a:ext cx="83229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6EAB383-C636-4A0E-BA52-B09F996DA700}"/>
              </a:ext>
            </a:extLst>
          </p:cNvPr>
          <p:cNvSpPr/>
          <p:nvPr/>
        </p:nvSpPr>
        <p:spPr>
          <a:xfrm>
            <a:off x="-1" y="0"/>
            <a:ext cx="6139543" cy="9050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характеристик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E68909-BF3A-4F09-80CD-2460AE6C3122}"/>
              </a:ext>
            </a:extLst>
          </p:cNvPr>
          <p:cNvSpPr txBox="1"/>
          <p:nvPr/>
        </p:nvSpPr>
        <p:spPr>
          <a:xfrm>
            <a:off x="6969966" y="171783"/>
            <a:ext cx="4117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 збори</a:t>
            </a:r>
          </a:p>
        </p:txBody>
      </p:sp>
    </p:spTree>
    <p:extLst>
      <p:ext uri="{BB962C8B-B14F-4D97-AF65-F5344CB8AC3E}">
        <p14:creationId xmlns:p14="http://schemas.microsoft.com/office/powerpoint/2010/main" val="964020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DF6958-AF09-414A-94DE-780977DF6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373058"/>
            <a:ext cx="11487150" cy="5343525"/>
          </a:xfrm>
          <a:prstGeom prst="rect">
            <a:avLst/>
          </a:prstGeom>
        </p:spPr>
      </p:pic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1315A652-3D94-471D-A707-E4A211F1BBFE}"/>
              </a:ext>
            </a:extLst>
          </p:cNvPr>
          <p:cNvCxnSpPr/>
          <p:nvPr/>
        </p:nvCxnSpPr>
        <p:spPr>
          <a:xfrm>
            <a:off x="3387013" y="2093167"/>
            <a:ext cx="83229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784F3D61-8281-4517-BAB7-103D875333F3}"/>
              </a:ext>
            </a:extLst>
          </p:cNvPr>
          <p:cNvCxnSpPr/>
          <p:nvPr/>
        </p:nvCxnSpPr>
        <p:spPr>
          <a:xfrm>
            <a:off x="3387013" y="3085322"/>
            <a:ext cx="83229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D9ECF532-9CF1-4AA6-8F90-8D19BCA36080}"/>
              </a:ext>
            </a:extLst>
          </p:cNvPr>
          <p:cNvCxnSpPr/>
          <p:nvPr/>
        </p:nvCxnSpPr>
        <p:spPr>
          <a:xfrm>
            <a:off x="3387013" y="4329404"/>
            <a:ext cx="83229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E6FC08F3-A3D8-4509-BF38-D1578865C986}"/>
              </a:ext>
            </a:extLst>
          </p:cNvPr>
          <p:cNvCxnSpPr/>
          <p:nvPr/>
        </p:nvCxnSpPr>
        <p:spPr>
          <a:xfrm>
            <a:off x="3387013" y="5349551"/>
            <a:ext cx="83229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104CECE2-B156-4512-A2BE-A242E3C31105}"/>
              </a:ext>
            </a:extLst>
          </p:cNvPr>
          <p:cNvCxnSpPr/>
          <p:nvPr/>
        </p:nvCxnSpPr>
        <p:spPr>
          <a:xfrm>
            <a:off x="3387013" y="6285722"/>
            <a:ext cx="83229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050C808-8B7E-4399-B830-881F796184F6}"/>
              </a:ext>
            </a:extLst>
          </p:cNvPr>
          <p:cNvSpPr/>
          <p:nvPr/>
        </p:nvSpPr>
        <p:spPr>
          <a:xfrm>
            <a:off x="-1" y="0"/>
            <a:ext cx="6139543" cy="9050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характеристик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28CBC-5C14-4065-A034-B100E361DA18}"/>
              </a:ext>
            </a:extLst>
          </p:cNvPr>
          <p:cNvSpPr txBox="1"/>
          <p:nvPr/>
        </p:nvSpPr>
        <p:spPr>
          <a:xfrm>
            <a:off x="6969966" y="171783"/>
            <a:ext cx="4117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 збори</a:t>
            </a:r>
          </a:p>
        </p:txBody>
      </p:sp>
    </p:spTree>
    <p:extLst>
      <p:ext uri="{BB962C8B-B14F-4D97-AF65-F5344CB8AC3E}">
        <p14:creationId xmlns:p14="http://schemas.microsoft.com/office/powerpoint/2010/main" val="4213190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5833806-F7E0-4E96-8B19-7482DEA56B8D}"/>
              </a:ext>
            </a:extLst>
          </p:cNvPr>
          <p:cNvSpPr/>
          <p:nvPr/>
        </p:nvSpPr>
        <p:spPr>
          <a:xfrm>
            <a:off x="222278" y="363327"/>
            <a:ext cx="11747443" cy="368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«ВИЯВЛЯЄ ІНТЕРЕС ДО НАВЧАННЯ»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ngineer is design a passenger and cargo elevator using the principle of pulley motion and force relief and the principles of dynamic force and motion of physics to applied.">
            <a:extLst>
              <a:ext uri="{FF2B5EF4-FFF2-40B4-BE49-F238E27FC236}">
                <a16:creationId xmlns:a16="http://schemas.microsoft.com/office/drawing/2014/main" id="{76628280-CF7A-448C-8934-9F709A4BC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 bwMode="auto">
          <a:xfrm>
            <a:off x="222278" y="2134695"/>
            <a:ext cx="2856824" cy="18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олодая женщина, работающая с жидкостями в стеклянной посуде">
            <a:extLst>
              <a:ext uri="{FF2B5EF4-FFF2-40B4-BE49-F238E27FC236}">
                <a16:creationId xmlns:a16="http://schemas.microsoft.com/office/drawing/2014/main" id="{41A15EFD-C21E-4AE2-A750-142F18647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1"/>
          <a:stretch/>
        </p:blipFill>
        <p:spPr bwMode="auto">
          <a:xfrm>
            <a:off x="4795935" y="811763"/>
            <a:ext cx="2856825" cy="190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acher explaining cell model to college students in science lab. Biology professor teaching to girls and guys in school the cell structure. High school students understanding bio structure in school.">
            <a:extLst>
              <a:ext uri="{FF2B5EF4-FFF2-40B4-BE49-F238E27FC236}">
                <a16:creationId xmlns:a16="http://schemas.microsoft.com/office/drawing/2014/main" id="{6AFED3BB-6CA7-4293-8F0F-80F0ECE4E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0"/>
          <a:stretch/>
        </p:blipFill>
        <p:spPr bwMode="auto">
          <a:xfrm>
            <a:off x="9104737" y="2130527"/>
            <a:ext cx="2864984" cy="189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ck sample in geology science laboratory research, mineral soil test in chemistry lab industry analysis work, geological stone material from nature with scientific equipment for industrial business">
            <a:extLst>
              <a:ext uri="{FF2B5EF4-FFF2-40B4-BE49-F238E27FC236}">
                <a16:creationId xmlns:a16="http://schemas.microsoft.com/office/drawing/2014/main" id="{E706C142-DC34-48E2-9505-BB1CD6EFF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 bwMode="auto">
          <a:xfrm>
            <a:off x="7357015" y="4917171"/>
            <a:ext cx="2700208" cy="179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acher and pupil using interactive board in classroom during lesson">
            <a:extLst>
              <a:ext uri="{FF2B5EF4-FFF2-40B4-BE49-F238E27FC236}">
                <a16:creationId xmlns:a16="http://schemas.microsoft.com/office/drawing/2014/main" id="{DF823D9C-46B2-40EC-947C-A5CF2F1EC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1"/>
          <a:stretch/>
        </p:blipFill>
        <p:spPr bwMode="auto">
          <a:xfrm>
            <a:off x="2894308" y="4917171"/>
            <a:ext cx="2682515" cy="179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9D20944-B402-472E-973C-2DCA9878A904}"/>
              </a:ext>
            </a:extLst>
          </p:cNvPr>
          <p:cNvSpPr/>
          <p:nvPr/>
        </p:nvSpPr>
        <p:spPr>
          <a:xfrm>
            <a:off x="6549582" y="3503721"/>
            <a:ext cx="9071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physics</a:t>
            </a:r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58B30DA-6812-4959-940B-B727C533E01B}"/>
              </a:ext>
            </a:extLst>
          </p:cNvPr>
          <p:cNvSpPr/>
          <p:nvPr/>
        </p:nvSpPr>
        <p:spPr>
          <a:xfrm>
            <a:off x="7453896" y="3091749"/>
            <a:ext cx="11065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chemistry</a:t>
            </a:r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820066D-6D9E-4447-A199-DA0083A7BDE5}"/>
              </a:ext>
            </a:extLst>
          </p:cNvPr>
          <p:cNvSpPr/>
          <p:nvPr/>
        </p:nvSpPr>
        <p:spPr>
          <a:xfrm>
            <a:off x="4411138" y="3503721"/>
            <a:ext cx="9071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biology</a:t>
            </a:r>
            <a:endParaRPr lang="uk-UA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4AA92B8-86FB-4EF7-9EFE-143B0DF56F3E}"/>
              </a:ext>
            </a:extLst>
          </p:cNvPr>
          <p:cNvSpPr/>
          <p:nvPr/>
        </p:nvSpPr>
        <p:spPr>
          <a:xfrm>
            <a:off x="3384227" y="3080336"/>
            <a:ext cx="10104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geology</a:t>
            </a:r>
            <a:endParaRPr lang="uk-UA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5124BC3-F80E-4D07-8AA2-86DA81D266CB}"/>
              </a:ext>
            </a:extLst>
          </p:cNvPr>
          <p:cNvSpPr/>
          <p:nvPr/>
        </p:nvSpPr>
        <p:spPr>
          <a:xfrm>
            <a:off x="5331517" y="3087008"/>
            <a:ext cx="11855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astronomy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4689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Виноска: зі стрілкою вправо 24">
            <a:extLst>
              <a:ext uri="{FF2B5EF4-FFF2-40B4-BE49-F238E27FC236}">
                <a16:creationId xmlns:a16="http://schemas.microsoft.com/office/drawing/2014/main" id="{9888EA38-4D6E-4697-ADA8-90D09506520F}"/>
              </a:ext>
            </a:extLst>
          </p:cNvPr>
          <p:cNvSpPr/>
          <p:nvPr/>
        </p:nvSpPr>
        <p:spPr>
          <a:xfrm>
            <a:off x="2237058" y="4783964"/>
            <a:ext cx="5266210" cy="727787"/>
          </a:xfrm>
          <a:prstGeom prst="rightArrowCallout">
            <a:avLst>
              <a:gd name="adj1" fmla="val 33020"/>
              <a:gd name="adj2" fmla="val 25000"/>
              <a:gd name="adj3" fmla="val 105197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 мови</a:t>
            </a:r>
          </a:p>
        </p:txBody>
      </p:sp>
      <p:sp>
        <p:nvSpPr>
          <p:cNvPr id="23" name="Виноска: зі стрілкою вправо 22">
            <a:extLst>
              <a:ext uri="{FF2B5EF4-FFF2-40B4-BE49-F238E27FC236}">
                <a16:creationId xmlns:a16="http://schemas.microsoft.com/office/drawing/2014/main" id="{509B3DC3-68EA-4A90-9E38-3E33F6025918}"/>
              </a:ext>
            </a:extLst>
          </p:cNvPr>
          <p:cNvSpPr/>
          <p:nvPr/>
        </p:nvSpPr>
        <p:spPr>
          <a:xfrm>
            <a:off x="2678046" y="2617409"/>
            <a:ext cx="5266210" cy="727787"/>
          </a:xfrm>
          <a:prstGeom prst="rightArrowCallout">
            <a:avLst>
              <a:gd name="adj1" fmla="val 33020"/>
              <a:gd name="adj2" fmla="val 25000"/>
              <a:gd name="adj3" fmla="val 105197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</a:p>
        </p:txBody>
      </p:sp>
      <p:sp>
        <p:nvSpPr>
          <p:cNvPr id="4" name="Виноска: зі стрілкою вправо 3">
            <a:extLst>
              <a:ext uri="{FF2B5EF4-FFF2-40B4-BE49-F238E27FC236}">
                <a16:creationId xmlns:a16="http://schemas.microsoft.com/office/drawing/2014/main" id="{55C8AA3F-2E37-47B2-BFD1-7E86A8BDB191}"/>
              </a:ext>
            </a:extLst>
          </p:cNvPr>
          <p:cNvSpPr/>
          <p:nvPr/>
        </p:nvSpPr>
        <p:spPr>
          <a:xfrm>
            <a:off x="1650156" y="454805"/>
            <a:ext cx="5266210" cy="727787"/>
          </a:xfrm>
          <a:prstGeom prst="rightArrowCallout">
            <a:avLst>
              <a:gd name="adj1" fmla="val 33020"/>
              <a:gd name="adj2" fmla="val 25000"/>
              <a:gd name="adj3" fmla="val 105197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C7226BDB-35C3-4363-B17B-238CEEFCCFBA}"/>
              </a:ext>
            </a:extLst>
          </p:cNvPr>
          <p:cNvSpPr/>
          <p:nvPr/>
        </p:nvSpPr>
        <p:spPr>
          <a:xfrm>
            <a:off x="-3320532" y="0"/>
            <a:ext cx="6641064" cy="6858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9CD089-16DA-4AA1-8187-26DEB7268C74}"/>
              </a:ext>
            </a:extLst>
          </p:cNvPr>
          <p:cNvSpPr txBox="1"/>
          <p:nvPr/>
        </p:nvSpPr>
        <p:spPr>
          <a:xfrm>
            <a:off x="446948" y="-5417"/>
            <a:ext cx="120762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  <a:p>
            <a:pPr algn="ctr"/>
            <a:r>
              <a:rPr lang="uk-U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r>
              <a:rPr lang="uk-U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pPr algn="ctr"/>
            <a:r>
              <a:rPr lang="uk-U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r>
              <a:rPr lang="uk-U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2DAD47-30A9-4719-BC39-C085D7FCEE28}"/>
              </a:ext>
            </a:extLst>
          </p:cNvPr>
          <p:cNvSpPr txBox="1"/>
          <p:nvPr/>
        </p:nvSpPr>
        <p:spPr>
          <a:xfrm>
            <a:off x="6916366" y="39555"/>
            <a:ext cx="4328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 / оксиген</a:t>
            </a:r>
          </a:p>
          <a:p>
            <a:pPr algn="ctr"/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Феррум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Ферум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1,2-</a:t>
            </a:r>
            <a:r>
              <a:rPr lang="uk-UA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</a:t>
            </a:r>
            <a:r>
              <a:rPr lang="uk-UA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uk-UA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</a:p>
        </p:txBody>
      </p:sp>
      <p:cxnSp>
        <p:nvCxnSpPr>
          <p:cNvPr id="7" name="Сполучна лінія: уступом 6">
            <a:extLst>
              <a:ext uri="{FF2B5EF4-FFF2-40B4-BE49-F238E27FC236}">
                <a16:creationId xmlns:a16="http://schemas.microsoft.com/office/drawing/2014/main" id="{5506A353-CD26-4981-AE59-05D34644D2C9}"/>
              </a:ext>
            </a:extLst>
          </p:cNvPr>
          <p:cNvCxnSpPr>
            <a:cxnSpLocks/>
          </p:cNvCxnSpPr>
          <p:nvPr/>
        </p:nvCxnSpPr>
        <p:spPr>
          <a:xfrm>
            <a:off x="8265347" y="926510"/>
            <a:ext cx="411725" cy="184825"/>
          </a:xfrm>
          <a:prstGeom prst="bentConnector3">
            <a:avLst>
              <a:gd name="adj1" fmla="val 10434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Дуга 10">
            <a:extLst>
              <a:ext uri="{FF2B5EF4-FFF2-40B4-BE49-F238E27FC236}">
                <a16:creationId xmlns:a16="http://schemas.microsoft.com/office/drawing/2014/main" id="{FC013D29-D4D4-4A48-8C13-905EBD1CAA96}"/>
              </a:ext>
            </a:extLst>
          </p:cNvPr>
          <p:cNvSpPr/>
          <p:nvPr/>
        </p:nvSpPr>
        <p:spPr>
          <a:xfrm rot="20121338">
            <a:off x="8727900" y="879718"/>
            <a:ext cx="593350" cy="559001"/>
          </a:xfrm>
          <a:prstGeom prst="arc">
            <a:avLst>
              <a:gd name="adj1" fmla="val 13710464"/>
              <a:gd name="adj2" fmla="val 6066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id="{A45F2838-D888-4FA4-809E-41E3F20A9D49}"/>
              </a:ext>
            </a:extLst>
          </p:cNvPr>
          <p:cNvSpPr/>
          <p:nvPr/>
        </p:nvSpPr>
        <p:spPr>
          <a:xfrm rot="20121338">
            <a:off x="9677335" y="913771"/>
            <a:ext cx="454596" cy="446484"/>
          </a:xfrm>
          <a:prstGeom prst="arc">
            <a:avLst>
              <a:gd name="adj1" fmla="val 13710464"/>
              <a:gd name="adj2" fmla="val 6066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оловина рамки 19">
            <a:extLst>
              <a:ext uri="{FF2B5EF4-FFF2-40B4-BE49-F238E27FC236}">
                <a16:creationId xmlns:a16="http://schemas.microsoft.com/office/drawing/2014/main" id="{C0777498-AD86-4232-BD6D-3737AA5FA751}"/>
              </a:ext>
            </a:extLst>
          </p:cNvPr>
          <p:cNvSpPr/>
          <p:nvPr/>
        </p:nvSpPr>
        <p:spPr>
          <a:xfrm rot="2594256">
            <a:off x="9339999" y="886752"/>
            <a:ext cx="335724" cy="345789"/>
          </a:xfrm>
          <a:prstGeom prst="halfFrame">
            <a:avLst>
              <a:gd name="adj1" fmla="val 15873"/>
              <a:gd name="adj2" fmla="val 1206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1" name="Половина рамки 20">
            <a:extLst>
              <a:ext uri="{FF2B5EF4-FFF2-40B4-BE49-F238E27FC236}">
                <a16:creationId xmlns:a16="http://schemas.microsoft.com/office/drawing/2014/main" id="{CC2C659C-F1F6-4C75-9241-24DC0E296064}"/>
              </a:ext>
            </a:extLst>
          </p:cNvPr>
          <p:cNvSpPr/>
          <p:nvPr/>
        </p:nvSpPr>
        <p:spPr>
          <a:xfrm rot="2594256">
            <a:off x="10160112" y="907376"/>
            <a:ext cx="335724" cy="345789"/>
          </a:xfrm>
          <a:prstGeom prst="halfFrame">
            <a:avLst>
              <a:gd name="adj1" fmla="val 15873"/>
              <a:gd name="adj2" fmla="val 1206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2" name="Права кругла дужка 21">
            <a:extLst>
              <a:ext uri="{FF2B5EF4-FFF2-40B4-BE49-F238E27FC236}">
                <a16:creationId xmlns:a16="http://schemas.microsoft.com/office/drawing/2014/main" id="{4974104B-663F-4A1B-8175-238ADF8EFC37}"/>
              </a:ext>
            </a:extLst>
          </p:cNvPr>
          <p:cNvSpPr/>
          <p:nvPr/>
        </p:nvSpPr>
        <p:spPr>
          <a:xfrm rot="5400000">
            <a:off x="9321873" y="229124"/>
            <a:ext cx="119582" cy="2374075"/>
          </a:xfrm>
          <a:prstGeom prst="rightBracket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87B9DA46-BF4C-4580-9811-7202649A5ABF}"/>
              </a:ext>
            </a:extLst>
          </p:cNvPr>
          <p:cNvSpPr/>
          <p:nvPr/>
        </p:nvSpPr>
        <p:spPr>
          <a:xfrm>
            <a:off x="8080949" y="2258795"/>
            <a:ext cx="31642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Прийшов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лев»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нареченим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гарячій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венчали,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вогнем -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посуду в посуд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Гете «Фауст»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Блок-схема: процес 25">
            <a:extLst>
              <a:ext uri="{FF2B5EF4-FFF2-40B4-BE49-F238E27FC236}">
                <a16:creationId xmlns:a16="http://schemas.microsoft.com/office/drawing/2014/main" id="{F44D453E-832F-4A89-9F54-25A0187B0250}"/>
              </a:ext>
            </a:extLst>
          </p:cNvPr>
          <p:cNvSpPr/>
          <p:nvPr/>
        </p:nvSpPr>
        <p:spPr>
          <a:xfrm>
            <a:off x="3097490" y="1018922"/>
            <a:ext cx="3002604" cy="727787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Коректор, редактор фахових статей, навчальних видань</a:t>
            </a:r>
          </a:p>
        </p:txBody>
      </p:sp>
      <p:sp>
        <p:nvSpPr>
          <p:cNvPr id="27" name="Блок-схема: процес 26">
            <a:extLst>
              <a:ext uri="{FF2B5EF4-FFF2-40B4-BE49-F238E27FC236}">
                <a16:creationId xmlns:a16="http://schemas.microsoft.com/office/drawing/2014/main" id="{90334AE5-83A9-4B46-9965-46836FC12C83}"/>
              </a:ext>
            </a:extLst>
          </p:cNvPr>
          <p:cNvSpPr/>
          <p:nvPr/>
        </p:nvSpPr>
        <p:spPr>
          <a:xfrm>
            <a:off x="4111051" y="3181526"/>
            <a:ext cx="3002604" cy="727787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Сторітелінг</a:t>
            </a:r>
            <a:endParaRPr lang="uk-UA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Блок-схема: процес 27">
            <a:extLst>
              <a:ext uri="{FF2B5EF4-FFF2-40B4-BE49-F238E27FC236}">
                <a16:creationId xmlns:a16="http://schemas.microsoft.com/office/drawing/2014/main" id="{8646242A-211B-4E74-AC85-70E0AACB5BDE}"/>
              </a:ext>
            </a:extLst>
          </p:cNvPr>
          <p:cNvSpPr/>
          <p:nvPr/>
        </p:nvSpPr>
        <p:spPr>
          <a:xfrm>
            <a:off x="3320532" y="5348081"/>
            <a:ext cx="3381319" cy="727787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 статей, навчальних видань, написання програм …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4AE748A6-0949-4063-8DE8-4D70F00D1FD1}"/>
              </a:ext>
            </a:extLst>
          </p:cNvPr>
          <p:cNvSpPr/>
          <p:nvPr/>
        </p:nvSpPr>
        <p:spPr>
          <a:xfrm>
            <a:off x="8045584" y="4734946"/>
            <a:ext cx="347196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Пошукова робота в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958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EF6492-F1B9-4235-8BF3-F16B5CE5F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21" y="1664057"/>
            <a:ext cx="9720000" cy="3842027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01C6B83-FED7-48FE-83B5-8CAFD7B198AB}"/>
              </a:ext>
            </a:extLst>
          </p:cNvPr>
          <p:cNvSpPr/>
          <p:nvPr/>
        </p:nvSpPr>
        <p:spPr>
          <a:xfrm>
            <a:off x="1060580" y="661215"/>
            <a:ext cx="10024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хімією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60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C5A02F-C8DB-4C4B-8C79-B67F7543D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57" y="22206"/>
            <a:ext cx="9720000" cy="683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03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A40F1B1-2E7F-4993-A3D6-EF1B13C68E83}"/>
              </a:ext>
            </a:extLst>
          </p:cNvPr>
          <p:cNvSpPr/>
          <p:nvPr/>
        </p:nvSpPr>
        <p:spPr>
          <a:xfrm>
            <a:off x="-1" y="0"/>
            <a:ext cx="6139543" cy="9050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 БАЗА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34CEF02-6C5F-4A26-B619-7283283DB102}"/>
              </a:ext>
            </a:extLst>
          </p:cNvPr>
          <p:cNvSpPr/>
          <p:nvPr/>
        </p:nvSpPr>
        <p:spPr>
          <a:xfrm>
            <a:off x="60649" y="1572438"/>
            <a:ext cx="120707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Концепція «Нова українська школа», ухвалена рішенням МОН від 26 жовтня 2016 р.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https://mon.gov.ua/storage/app/media/zagalna%20serednya/nova-ukrainska-shkola-compressed.pdf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 02.01.2024)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Абетка для директора. Рекомендації для розбудови внутрішньої системи забезпечення якості освіти у закладах загальної середньої освіти /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2-ге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доп.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https://nus.org.ua/wp-content/uploads/2021/08/Abetka_dyrektora_2021_SQE_SURGe.pdf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(дата звернення 02.01.2024)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аудиту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МОН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09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року № 17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https://zakon.rada.gov.ua/laws/show/z0250-19#Text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 02.01.2024)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7–9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(автор Григорович О. В.), «Рекомендовано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(наказ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27.12.2023 № 1575)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https://mon.gov.ua/storage/app/media/zagalna%20serednya/Navchalni.prohramy/2023/Model.navch.prohr.5-9.klas/Pryrodnycha.osvitnya.haluz.2023/Khimiya.7-9.klas.Hryhorovych.29.12.2023.pdf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 04.01.2024)</a:t>
            </a:r>
          </a:p>
        </p:txBody>
      </p:sp>
    </p:spTree>
    <p:extLst>
      <p:ext uri="{BB962C8B-B14F-4D97-AF65-F5344CB8AC3E}">
        <p14:creationId xmlns:p14="http://schemas.microsoft.com/office/powerpoint/2010/main" val="2371377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4F2ADB-49B0-4A85-A466-0C6CBA804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86" y="159545"/>
            <a:ext cx="9720000" cy="65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85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42085FA-7EC9-4906-9CA2-A7D6A85273BF}"/>
              </a:ext>
            </a:extLst>
          </p:cNvPr>
          <p:cNvSpPr/>
          <p:nvPr/>
        </p:nvSpPr>
        <p:spPr>
          <a:xfrm>
            <a:off x="222278" y="214038"/>
            <a:ext cx="11747443" cy="368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«ВИЯВЛЯЄ РОЗУМІННЯ ПРОЧИТАНОГО»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3E5B37-3812-493A-9524-2A57758E7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438" y="783484"/>
            <a:ext cx="8960284" cy="600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87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97756A9-63AC-4BD8-8740-062AB4FDC60E}"/>
              </a:ext>
            </a:extLst>
          </p:cNvPr>
          <p:cNvSpPr/>
          <p:nvPr/>
        </p:nvSpPr>
        <p:spPr>
          <a:xfrm>
            <a:off x="222278" y="279352"/>
            <a:ext cx="11747443" cy="368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«ЛОГІЧНО ОБҐРУНТОВУЄ ВЛАСНУ ПОЗИЦІЮ»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E13A91F-F3AD-47D7-91D8-5C46592C7356}"/>
              </a:ext>
            </a:extLst>
          </p:cNvPr>
          <p:cNvSpPr/>
          <p:nvPr/>
        </p:nvSpPr>
        <p:spPr>
          <a:xfrm>
            <a:off x="222278" y="648107"/>
            <a:ext cx="11774386" cy="611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Практичне заняття № 1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Будова полум’я. Доведення його температури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Обладнання та реактиви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сухий спирт, сірники, запальничка, мобільний телефон (додаток секундомір)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№ 1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Виконайте експериментальне дослідження за інструкцією вчителя та пригадайте основні правила БЖД </a:t>
            </a: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Висновок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Який взаємозв’язок між температурою та швидкістю спалахування сірника?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правила БЖД Ви пригадали?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F235BD-9378-4B87-89E5-8A9BEA017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76" y="2302256"/>
            <a:ext cx="7434792" cy="334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93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4BA555D-E4F7-4010-917C-870F0CC8B859}"/>
              </a:ext>
            </a:extLst>
          </p:cNvPr>
          <p:cNvSpPr/>
          <p:nvPr/>
        </p:nvSpPr>
        <p:spPr>
          <a:xfrm>
            <a:off x="222278" y="307344"/>
            <a:ext cx="11747443" cy="368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«ДІЄ ТВОРЧО»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FD7F0C3-DD40-4E34-874E-E591ADD902E9}"/>
              </a:ext>
            </a:extLst>
          </p:cNvPr>
          <p:cNvSpPr/>
          <p:nvPr/>
        </p:nvSpPr>
        <p:spPr>
          <a:xfrm>
            <a:off x="222278" y="976995"/>
            <a:ext cx="6557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Стародавньому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Давній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Єгипет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253A926-ED21-4247-BC01-125D46C0F90A}"/>
              </a:ext>
            </a:extLst>
          </p:cNvPr>
          <p:cNvSpPr/>
          <p:nvPr/>
        </p:nvSpPr>
        <p:spPr>
          <a:xfrm>
            <a:off x="222278" y="2136338"/>
            <a:ext cx="74661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Вітаємо,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вченики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-дослідники! Сьогодні ми вирушаємо в захоплюючу подорож в минуле, конкретно до Давнього Єгипту. У цьому великому цивілізованому суспільстві вчені вже використовували хімію у своєму щоденному житті та навіть в будівництві пірамід!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хімічні речовини давньоєгипетські вчені використовували для будівництва пірамід?</a:t>
            </a:r>
          </a:p>
          <a:p>
            <a:pPr algn="just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хімія використовувалася для створення лікарських засобів у Давньому Єгипті?</a:t>
            </a:r>
            <a:endParaRPr lang="uk-UA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B48A7B-8304-45A2-A4C4-9F211F6CBED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439" y="839755"/>
            <a:ext cx="4142282" cy="5812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036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868271-F2CB-4237-81A0-662CB66225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439" y="839755"/>
            <a:ext cx="4142282" cy="58129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D34E510-058E-4F3A-AABD-07E086456D74}"/>
              </a:ext>
            </a:extLst>
          </p:cNvPr>
          <p:cNvSpPr/>
          <p:nvPr/>
        </p:nvSpPr>
        <p:spPr>
          <a:xfrm>
            <a:off x="222278" y="307344"/>
            <a:ext cx="11747443" cy="368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«ДІЄ ТВОРЧО»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E4C88B4-2236-421F-A262-C20059C5F92B}"/>
              </a:ext>
            </a:extLst>
          </p:cNvPr>
          <p:cNvSpPr/>
          <p:nvPr/>
        </p:nvSpPr>
        <p:spPr>
          <a:xfrm>
            <a:off x="222278" y="973820"/>
            <a:ext cx="7372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хімічні речовини давньоєгипетські вчені використовували для будівництва пірамід?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Давньоєгипетські вчені використовували основні хімічні речовини, такі як пісок, для будівництва пірамід. Цей матеріал виявився ефективним і довговічним для створення величних будівель.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хімія використовувалася для створення лікарських засобів у Давньому Єгипті?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Давньоєгипетські вчені використовували хімічні речовини, отримані з рослин та мінералів, для створення лікарських засобів. Вони вивчали властивості рослин та екстрагували корисні речовини для лікування різних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257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08E2CA6-5500-45D4-8FE4-1D6CA993CC58}"/>
              </a:ext>
            </a:extLst>
          </p:cNvPr>
          <p:cNvSpPr/>
          <p:nvPr/>
        </p:nvSpPr>
        <p:spPr>
          <a:xfrm>
            <a:off x="222278" y="307344"/>
            <a:ext cx="11747443" cy="368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«ДІЄ ТВОРЧО»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F8BF6A8-D433-4F0E-ABC1-4233A2C1AB71}"/>
              </a:ext>
            </a:extLst>
          </p:cNvPr>
          <p:cNvSpPr/>
          <p:nvPr/>
        </p:nvSpPr>
        <p:spPr>
          <a:xfrm>
            <a:off x="222278" y="883689"/>
            <a:ext cx="7883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</a:t>
            </a:r>
            <a:r>
              <a:rPr lang="ru-RU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вибух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початок </a:t>
            </a:r>
            <a:r>
              <a:rPr lang="ru-RU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endParaRPr lang="uk-UA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8B139A7-09CC-4F62-AC6B-E4796DF5035E}"/>
              </a:ext>
            </a:extLst>
          </p:cNvPr>
          <p:cNvSpPr/>
          <p:nvPr/>
        </p:nvSpPr>
        <p:spPr>
          <a:xfrm>
            <a:off x="222277" y="1680599"/>
            <a:ext cx="67290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подорож через час триває! Ми опинились в середньовіччі, де алхіміки прагнули відкрити таємниці природи. Давайте розглянемо, як їхні відкриття сприяли розвитку хімії.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цілі ставили перед собою алхіміки та як вони допомогли у розвитку хімії?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відкриття у галузі елементів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зробили алхіміки?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41F9C9-E263-41DE-B3F2-8EB15AE2BE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57" y="1406908"/>
            <a:ext cx="4991877" cy="4872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258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3742325-1BEC-4956-857C-7EF0AF9AA272}"/>
              </a:ext>
            </a:extLst>
          </p:cNvPr>
          <p:cNvSpPr/>
          <p:nvPr/>
        </p:nvSpPr>
        <p:spPr>
          <a:xfrm>
            <a:off x="222278" y="307344"/>
            <a:ext cx="11747443" cy="368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«ДІЄ ТВОРЧО»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C1EBB3-E04D-473D-9F19-5BB854F886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57" y="1406908"/>
            <a:ext cx="4991877" cy="48725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B383988-3654-43A9-8CB0-41AB41EFF5EA}"/>
              </a:ext>
            </a:extLst>
          </p:cNvPr>
          <p:cNvSpPr/>
          <p:nvPr/>
        </p:nvSpPr>
        <p:spPr>
          <a:xfrm>
            <a:off x="222277" y="1001811"/>
            <a:ext cx="674768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цілі ставили перед собою алхіміки та як вони допомогли у розвитку хімії?</a:t>
            </a:r>
          </a:p>
          <a:p>
            <a:pPr algn="just"/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Алхіміки прагнули досягти філософського каменю, який, вони вважали, міг трансформувати базові метали в благородні та надавати вічне життя. Вони внесли важливий внесок у розвиток хімії шляхом вивчення властивостей речовин та вперше використовували лабораторії для своїх досліджень.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відкриття у галузі елементів та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зробили алхіміки?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Алхіміки вперше визначили та класифікували елементи, такі як золото, срібло, свинець тощо. Вони також вивчали хімічні процеси та розробляли методи синтезу нових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7225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CDE50A8-833A-44AE-8E0D-0A87389F85B5}"/>
              </a:ext>
            </a:extLst>
          </p:cNvPr>
          <p:cNvSpPr/>
          <p:nvPr/>
        </p:nvSpPr>
        <p:spPr>
          <a:xfrm>
            <a:off x="222278" y="790383"/>
            <a:ext cx="7905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великій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промислової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</a:t>
            </a:r>
            <a:endParaRPr lang="uk-U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CE73F1C-4749-4626-B7CD-95927F09A042}"/>
              </a:ext>
            </a:extLst>
          </p:cNvPr>
          <p:cNvSpPr/>
          <p:nvPr/>
        </p:nvSpPr>
        <p:spPr>
          <a:xfrm>
            <a:off x="222278" y="307344"/>
            <a:ext cx="11747443" cy="368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«ДІЄ ТВОРЧО»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B1677B6-4498-4D1B-9609-4ADE32B4CF30}"/>
              </a:ext>
            </a:extLst>
          </p:cNvPr>
          <p:cNvSpPr/>
          <p:nvPr/>
        </p:nvSpPr>
        <p:spPr>
          <a:xfrm>
            <a:off x="222277" y="1456664"/>
            <a:ext cx="77460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переносячись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століття, в епоху Великої Британії та Промислової Революції. Хімія тут відігравала ключову роль у винаходах та технологічному розвитку.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хімія сприяла виробництву нових матеріалів під час Промислової Революції?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технологічні прогреси в галузі хімії зроблені в цей період?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587D9F-CF98-424C-AF02-B95DC33C55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795" y="1186734"/>
            <a:ext cx="3926926" cy="5149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337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7AA69B-6EC1-41F8-8A38-4CEE070E53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795" y="1186734"/>
            <a:ext cx="3926926" cy="51491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411BD92-8723-4E46-8966-9585CDC1920C}"/>
              </a:ext>
            </a:extLst>
          </p:cNvPr>
          <p:cNvSpPr/>
          <p:nvPr/>
        </p:nvSpPr>
        <p:spPr>
          <a:xfrm>
            <a:off x="222278" y="307344"/>
            <a:ext cx="11747443" cy="368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«ДІЄ ТВОРЧО»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4A420D2-E5F9-4E90-AFE3-5E2266CA3A11}"/>
              </a:ext>
            </a:extLst>
          </p:cNvPr>
          <p:cNvSpPr/>
          <p:nvPr/>
        </p:nvSpPr>
        <p:spPr>
          <a:xfrm>
            <a:off x="222278" y="1426640"/>
            <a:ext cx="75221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хімія сприяла виробництву нових матеріалів під час Промислової Революції?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Розвиток хімії під час Промислової Революції призвів до створення нових методів виробництва та матеріалів, таких як сталь та текстиль. Це значно поліпшило виробництво та підняло промисловість на новий рівень.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технологічні прогреси в галузі хімії зроблені в цей період?</a:t>
            </a:r>
          </a:p>
          <a:p>
            <a:pPr algn="just"/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Хіміки розробили нові методи ферментації, виробництва кислот, та важливі відкриття процесів окислення та редукції, що суттєво вплинули на промисловий виробничий процес.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1D6C873-F3A3-4BAC-B5D3-5FEB2E8D7D4C}"/>
              </a:ext>
            </a:extLst>
          </p:cNvPr>
          <p:cNvSpPr/>
          <p:nvPr/>
        </p:nvSpPr>
        <p:spPr>
          <a:xfrm>
            <a:off x="222278" y="790383"/>
            <a:ext cx="7905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великій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промислової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</a:t>
            </a:r>
            <a:endParaRPr lang="uk-U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44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8BBE61E-7DE6-4980-9C6E-09772E503BF3}"/>
              </a:ext>
            </a:extLst>
          </p:cNvPr>
          <p:cNvSpPr/>
          <p:nvPr/>
        </p:nvSpPr>
        <p:spPr>
          <a:xfrm>
            <a:off x="281543" y="874358"/>
            <a:ext cx="4134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Хімія у Сучасному Світі</a:t>
            </a:r>
            <a:endParaRPr lang="uk-UA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2B31EA1-2906-43F5-924C-1A91B75822D7}"/>
              </a:ext>
            </a:extLst>
          </p:cNvPr>
          <p:cNvSpPr/>
          <p:nvPr/>
        </p:nvSpPr>
        <p:spPr>
          <a:xfrm>
            <a:off x="340412" y="1595837"/>
            <a:ext cx="11688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подорож завершується в сучасності. Спрямуймо свій погляд на сучасні досягнення хімії та її вплив на наш світ.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сучасні відкриття хімії є ключовими для розвитку медицини?</a:t>
            </a:r>
          </a:p>
          <a:p>
            <a:pPr algn="just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хімія впливає на енергетику та виробництво нових матеріалів?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E97AA99-AD83-4F54-9EDC-7C4423CDAC29}"/>
              </a:ext>
            </a:extLst>
          </p:cNvPr>
          <p:cNvSpPr/>
          <p:nvPr/>
        </p:nvSpPr>
        <p:spPr>
          <a:xfrm>
            <a:off x="222278" y="307344"/>
            <a:ext cx="11747443" cy="368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«ДІЄ ТВОРЧО»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1F905F8-E8D0-4984-BFF6-C1A16971F827}"/>
              </a:ext>
            </a:extLst>
          </p:cNvPr>
          <p:cNvSpPr/>
          <p:nvPr/>
        </p:nvSpPr>
        <p:spPr>
          <a:xfrm>
            <a:off x="646324" y="3429000"/>
            <a:ext cx="498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2"/>
              </a:rPr>
              <a:t>https://www.youtube.com/watch?v=1mn9xGScqcI</a:t>
            </a:r>
            <a:r>
              <a:rPr lang="uk-UA" dirty="0"/>
              <a:t>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066A196-CFA3-4B42-80AD-2107D70E5D02}"/>
              </a:ext>
            </a:extLst>
          </p:cNvPr>
          <p:cNvSpPr/>
          <p:nvPr/>
        </p:nvSpPr>
        <p:spPr>
          <a:xfrm>
            <a:off x="6454674" y="3429000"/>
            <a:ext cx="500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3"/>
              </a:rPr>
              <a:t>https://www.youtube.com/watch?v=L2Q2q20KaEk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4711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2E64C13-F814-427C-8352-837B592E9306}"/>
              </a:ext>
            </a:extLst>
          </p:cNvPr>
          <p:cNvSpPr/>
          <p:nvPr/>
        </p:nvSpPr>
        <p:spPr>
          <a:xfrm>
            <a:off x="-1" y="0"/>
            <a:ext cx="6139543" cy="9050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потрібно вчителю?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69F2F1D-2E29-4B90-B134-8F01AB43CFEF}"/>
              </a:ext>
            </a:extLst>
          </p:cNvPr>
          <p:cNvSpPr/>
          <p:nvPr/>
        </p:nvSpPr>
        <p:spPr>
          <a:xfrm>
            <a:off x="401216" y="989044"/>
            <a:ext cx="9171992" cy="1894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ЕТАП</a:t>
            </a:r>
          </a:p>
          <a:p>
            <a:pPr algn="ctr"/>
            <a:endParaRPr lang="uk-UA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Визначитися з модельною програмою (схвалити рішення протоколом МО і затвердити рішенням Педагогічної ради)</a:t>
            </a:r>
          </a:p>
          <a:p>
            <a:pPr marL="285750" indent="-285750" algn="just">
              <a:buFontTx/>
              <a:buChar char="-"/>
            </a:pPr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 з пояснювальною запискою до програми</a:t>
            </a:r>
          </a:p>
          <a:p>
            <a:pPr marL="285750" indent="-285750" algn="just">
              <a:buFontTx/>
              <a:buChar char="-"/>
            </a:pPr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 з темами 5-6 класу інтегрованого курсу ПРО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A911DF8-43C3-471D-8FA1-A58365BDD029}"/>
              </a:ext>
            </a:extLst>
          </p:cNvPr>
          <p:cNvSpPr/>
          <p:nvPr/>
        </p:nvSpPr>
        <p:spPr>
          <a:xfrm>
            <a:off x="401216" y="2967133"/>
            <a:ext cx="9171992" cy="1894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ІІ ЕТАП</a:t>
            </a:r>
          </a:p>
          <a:p>
            <a:pPr algn="ctr"/>
            <a:endParaRPr lang="uk-UA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 КТП за обраною програмою</a:t>
            </a:r>
          </a:p>
          <a:p>
            <a:pPr marL="285750" indent="-285750" algn="just">
              <a:buFontTx/>
              <a:buChar char="-"/>
            </a:pPr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 розділи портфоліо здобувача освіти (поступ здобувача освіти) –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 НУШ (перевірка під час інституційного аудиту)</a:t>
            </a:r>
          </a:p>
          <a:p>
            <a:pPr marL="285750" indent="-285750" algn="just">
              <a:buFontTx/>
              <a:buChar char="-"/>
            </a:pPr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Продумати </a:t>
            </a:r>
            <a:r>
              <a:rPr lang="uk-UA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компетентнісні</a:t>
            </a:r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завдання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01B7E05-2DE7-4399-9D6D-64477FCE9A0B}"/>
              </a:ext>
            </a:extLst>
          </p:cNvPr>
          <p:cNvSpPr/>
          <p:nvPr/>
        </p:nvSpPr>
        <p:spPr>
          <a:xfrm>
            <a:off x="9775371" y="1595535"/>
            <a:ext cx="2251787" cy="979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Січень-Березень</a:t>
            </a:r>
          </a:p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B59ED37-3B93-441B-B50D-B9B24447C859}"/>
              </a:ext>
            </a:extLst>
          </p:cNvPr>
          <p:cNvSpPr/>
          <p:nvPr/>
        </p:nvSpPr>
        <p:spPr>
          <a:xfrm>
            <a:off x="9775371" y="3487315"/>
            <a:ext cx="2251786" cy="979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Квітень - Травень</a:t>
            </a:r>
          </a:p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827669D-F660-4C0D-8405-F428753C2394}"/>
              </a:ext>
            </a:extLst>
          </p:cNvPr>
          <p:cNvSpPr/>
          <p:nvPr/>
        </p:nvSpPr>
        <p:spPr>
          <a:xfrm>
            <a:off x="401216" y="4945222"/>
            <a:ext cx="9171992" cy="18008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ІІІ ЕТАП</a:t>
            </a:r>
          </a:p>
          <a:p>
            <a:pPr algn="ctr"/>
            <a:endParaRPr lang="uk-UA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Доповнити КТП (Практичні заняття / </a:t>
            </a:r>
            <a:r>
              <a:rPr lang="uk-UA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Діагностувальні</a:t>
            </a:r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 / </a:t>
            </a:r>
            <a:r>
              <a:rPr lang="uk-UA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Проєктні</a:t>
            </a:r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роботи)</a:t>
            </a:r>
          </a:p>
          <a:p>
            <a:pPr marL="285750" indent="-285750" algn="just">
              <a:buFontTx/>
              <a:buChar char="-"/>
            </a:pPr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Запланувати відвідування батьківських зборів. Повідомити про вимоги щодо організації освітнього процесу з предмета батьків та  класного керівника</a:t>
            </a:r>
          </a:p>
          <a:p>
            <a:pPr marL="285750" indent="-285750" algn="just">
              <a:buFontTx/>
              <a:buChar char="-"/>
            </a:pPr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 дорожні карти (місяць / темам / семестрам) –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вибір вчителя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4E5E67B-2AF7-47B5-97CB-397B2BDA5308}"/>
              </a:ext>
            </a:extLst>
          </p:cNvPr>
          <p:cNvSpPr/>
          <p:nvPr/>
        </p:nvSpPr>
        <p:spPr>
          <a:xfrm>
            <a:off x="9775371" y="5342548"/>
            <a:ext cx="2251786" cy="979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 вересня</a:t>
            </a:r>
          </a:p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214380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83AAC97-18A8-420B-9BC6-89DCF69ECC10}"/>
              </a:ext>
            </a:extLst>
          </p:cNvPr>
          <p:cNvSpPr/>
          <p:nvPr/>
        </p:nvSpPr>
        <p:spPr>
          <a:xfrm>
            <a:off x="-1" y="0"/>
            <a:ext cx="6139543" cy="9050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КТП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4B8F5F-D77E-4A10-9E78-CBDC776D6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07" y="1018605"/>
            <a:ext cx="10590246" cy="57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59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83AAC97-18A8-420B-9BC6-89DCF69ECC10}"/>
              </a:ext>
            </a:extLst>
          </p:cNvPr>
          <p:cNvSpPr/>
          <p:nvPr/>
        </p:nvSpPr>
        <p:spPr>
          <a:xfrm>
            <a:off x="-1" y="0"/>
            <a:ext cx="6139543" cy="9050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КТП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5A651-AC2A-4F7B-85F3-E563D1191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159620"/>
            <a:ext cx="115347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80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968FB4D-6296-44F7-B40A-84BD29687F23}"/>
              </a:ext>
            </a:extLst>
          </p:cNvPr>
          <p:cNvSpPr/>
          <p:nvPr/>
        </p:nvSpPr>
        <p:spPr>
          <a:xfrm>
            <a:off x="-1" y="0"/>
            <a:ext cx="6139543" cy="9050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Діагностувальна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AF7B2E-8E57-4949-8839-72CB39603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753" y="71930"/>
            <a:ext cx="4763479" cy="68210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2F7429-EAA0-4BA7-8909-BA9C7B42D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39"/>
          <a:stretch/>
        </p:blipFill>
        <p:spPr>
          <a:xfrm>
            <a:off x="0" y="1576874"/>
            <a:ext cx="6831220" cy="43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89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A10BCC-500D-4A48-BA72-FBB5000CF0DE}"/>
              </a:ext>
            </a:extLst>
          </p:cNvPr>
          <p:cNvSpPr txBox="1"/>
          <p:nvPr/>
        </p:nvSpPr>
        <p:spPr>
          <a:xfrm>
            <a:off x="0" y="2755242"/>
            <a:ext cx="121920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«45 хвилин НУШ»</a:t>
            </a:r>
          </a:p>
        </p:txBody>
      </p:sp>
      <p:pic>
        <p:nvPicPr>
          <p:cNvPr id="1030" name="Picture 6" descr="Центр професійного розвитку педпрацівників Вінницької міської ради">
            <a:extLst>
              <a:ext uri="{FF2B5EF4-FFF2-40B4-BE49-F238E27FC236}">
                <a16:creationId xmlns:a16="http://schemas.microsoft.com/office/drawing/2014/main" id="{F32CAAF5-8CCA-489D-8933-66DF86A39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" y="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Головна - Донецький національний університет імені Василя Стуса">
            <a:extLst>
              <a:ext uri="{FF2B5EF4-FFF2-40B4-BE49-F238E27FC236}">
                <a16:creationId xmlns:a16="http://schemas.microsoft.com/office/drawing/2014/main" id="{46E257E1-E96C-40B0-BEDA-48FCA808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" y="4644300"/>
            <a:ext cx="2160000" cy="19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З «ВЛ №7 ім. О. Сухомовського»">
            <a:extLst>
              <a:ext uri="{FF2B5EF4-FFF2-40B4-BE49-F238E27FC236}">
                <a16:creationId xmlns:a16="http://schemas.microsoft.com/office/drawing/2014/main" id="{EFC82BAC-8683-41DD-8390-9267CAB30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" y="2078367"/>
            <a:ext cx="2160000" cy="24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28D8BD-3122-4D20-8413-E20F5B6939D3}"/>
              </a:ext>
            </a:extLst>
          </p:cNvPr>
          <p:cNvSpPr txBox="1"/>
          <p:nvPr/>
        </p:nvSpPr>
        <p:spPr>
          <a:xfrm>
            <a:off x="2240422" y="74787"/>
            <a:ext cx="9871156" cy="152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ОСВІТИ ВІННИЦЬКОЇ МІСЬКОЇ РАДИ</a:t>
            </a:r>
          </a:p>
          <a:p>
            <a:pPr algn="ctr">
              <a:lnSpc>
                <a:spcPct val="150000"/>
              </a:lnSpc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ПРОФЕСІЙНОГО РОЗВИТКУ ПРАЦІВНИКІВ ВІННИЦЬКОЇ МІСЬКОЇ РАДИ</a:t>
            </a:r>
          </a:p>
          <a:p>
            <a:pPr algn="ctr">
              <a:lnSpc>
                <a:spcPct val="150000"/>
              </a:lnSpc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«ВІННИЦЬКИЙ ЛІЦЕЙ № 7 ІМ. ОЛЕКСАНДРА СУХОМОВСЬКОГО»</a:t>
            </a:r>
          </a:p>
          <a:p>
            <a:pPr algn="ctr">
              <a:lnSpc>
                <a:spcPct val="150000"/>
              </a:lnSpc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ДОНЕЦЬКИЙ НАЦІОНАЛЬНИЙ УНІВЕРСИТЕТ ІМЕНІ ВАСИЛЯ СТУСА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EAC730-13D1-4257-98A5-A1E3E1477BD2}"/>
              </a:ext>
            </a:extLst>
          </p:cNvPr>
          <p:cNvSpPr txBox="1"/>
          <p:nvPr/>
        </p:nvSpPr>
        <p:spPr>
          <a:xfrm>
            <a:off x="5449078" y="4180508"/>
            <a:ext cx="6662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ЯНКАВЕЦЬ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з хімії, учитель вищої категорії, вчитель-методист, аспірант ІІІ курсу СНУ ім.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В.Даля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(073. Менеджмент), співавтор робочого зошита «Природознавство», підручника інтегрованого курсу «Пізнаємо природу», сертифікований викладач «Штучного інтелекту»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F694AE-4A9D-4A63-9337-D157DA8153F6}"/>
              </a:ext>
            </a:extLst>
          </p:cNvPr>
          <p:cNvSpPr txBox="1"/>
          <p:nvPr/>
        </p:nvSpPr>
        <p:spPr>
          <a:xfrm>
            <a:off x="2764750" y="6241947"/>
            <a:ext cx="66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Вінниця - 2024</a:t>
            </a:r>
          </a:p>
        </p:txBody>
      </p:sp>
    </p:spTree>
    <p:extLst>
      <p:ext uri="{BB962C8B-B14F-4D97-AF65-F5344CB8AC3E}">
        <p14:creationId xmlns:p14="http://schemas.microsoft.com/office/powerpoint/2010/main" val="2244201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83AAC97-18A8-420B-9BC6-89DCF69ECC10}"/>
              </a:ext>
            </a:extLst>
          </p:cNvPr>
          <p:cNvSpPr/>
          <p:nvPr/>
        </p:nvSpPr>
        <p:spPr>
          <a:xfrm>
            <a:off x="-1" y="0"/>
            <a:ext cx="6139543" cy="9050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КТП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4B8F5F-D77E-4A10-9E78-CBDC776D6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07" y="1018605"/>
            <a:ext cx="10590246" cy="57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32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6E88B9-2C5D-4B15-BCA9-AB6323BB3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69" y="998377"/>
            <a:ext cx="9162661" cy="5477678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A8DDB67-7174-47AB-82C4-3CE7A8D4F5BD}"/>
              </a:ext>
            </a:extLst>
          </p:cNvPr>
          <p:cNvSpPr/>
          <p:nvPr/>
        </p:nvSpPr>
        <p:spPr>
          <a:xfrm>
            <a:off x="-1" y="0"/>
            <a:ext cx="6139543" cy="9050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КТП</a:t>
            </a:r>
          </a:p>
        </p:txBody>
      </p:sp>
    </p:spTree>
    <p:extLst>
      <p:ext uri="{BB962C8B-B14F-4D97-AF65-F5344CB8AC3E}">
        <p14:creationId xmlns:p14="http://schemas.microsoft.com/office/powerpoint/2010/main" val="2931262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E9B478-3B93-4F38-8FDC-E6E117178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028"/>
            <a:ext cx="12192000" cy="14700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6491DF-6BC5-43F1-82A4-E6348EC1A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68" y="2202723"/>
            <a:ext cx="5853404" cy="40016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941402-AE20-4692-A5E8-298FD1C08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530" y="2862839"/>
            <a:ext cx="5732539" cy="2853753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F330E10-A6C6-42FE-B4D5-431E5E24B6DB}"/>
              </a:ext>
            </a:extLst>
          </p:cNvPr>
          <p:cNvSpPr/>
          <p:nvPr/>
        </p:nvSpPr>
        <p:spPr>
          <a:xfrm>
            <a:off x="-1" y="0"/>
            <a:ext cx="6139543" cy="9050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Дорожня карта</a:t>
            </a:r>
          </a:p>
        </p:txBody>
      </p:sp>
    </p:spTree>
    <p:extLst>
      <p:ext uri="{BB962C8B-B14F-4D97-AF65-F5344CB8AC3E}">
        <p14:creationId xmlns:p14="http://schemas.microsoft.com/office/powerpoint/2010/main" val="1455231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DFB7FC-A309-408C-9E41-85A1E6210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79" y="852467"/>
            <a:ext cx="9818039" cy="5836416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A103856-CAE9-4BB2-973D-708112905876}"/>
              </a:ext>
            </a:extLst>
          </p:cNvPr>
          <p:cNvSpPr/>
          <p:nvPr/>
        </p:nvSpPr>
        <p:spPr>
          <a:xfrm>
            <a:off x="-1" y="0"/>
            <a:ext cx="6139543" cy="9050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Дорожня карта</a:t>
            </a:r>
          </a:p>
        </p:txBody>
      </p:sp>
    </p:spTree>
    <p:extLst>
      <p:ext uri="{BB962C8B-B14F-4D97-AF65-F5344CB8AC3E}">
        <p14:creationId xmlns:p14="http://schemas.microsoft.com/office/powerpoint/2010/main" val="3972658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653C8D-B60C-4C9A-9538-71D38DB01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379" y="912118"/>
            <a:ext cx="8511787" cy="5815253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3B0FDFE-E5DE-4CDD-83EF-DF423673A9CC}"/>
              </a:ext>
            </a:extLst>
          </p:cNvPr>
          <p:cNvSpPr/>
          <p:nvPr/>
        </p:nvSpPr>
        <p:spPr>
          <a:xfrm>
            <a:off x="-1" y="0"/>
            <a:ext cx="6139543" cy="9050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Дорожня карта</a:t>
            </a:r>
          </a:p>
        </p:txBody>
      </p:sp>
    </p:spTree>
    <p:extLst>
      <p:ext uri="{BB962C8B-B14F-4D97-AF65-F5344CB8AC3E}">
        <p14:creationId xmlns:p14="http://schemas.microsoft.com/office/powerpoint/2010/main" val="918450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C0102714-718E-448B-9A68-F263180D3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35" y="469543"/>
            <a:ext cx="8992729" cy="610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D969012-B635-4521-BA61-FF025FE8BE5B}"/>
              </a:ext>
            </a:extLst>
          </p:cNvPr>
          <p:cNvSpPr/>
          <p:nvPr/>
        </p:nvSpPr>
        <p:spPr>
          <a:xfrm>
            <a:off x="7396390" y="822328"/>
            <a:ext cx="15330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СТОВБУР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D86BDA5-1BF8-4E78-9BCB-73EAADFA4DD3}"/>
              </a:ext>
            </a:extLst>
          </p:cNvPr>
          <p:cNvSpPr/>
          <p:nvPr/>
        </p:nvSpPr>
        <p:spPr>
          <a:xfrm>
            <a:off x="541500" y="3521479"/>
            <a:ext cx="11784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498B9C7-4C61-4ACE-9615-07D8A08B33AD}"/>
              </a:ext>
            </a:extLst>
          </p:cNvPr>
          <p:cNvSpPr/>
          <p:nvPr/>
        </p:nvSpPr>
        <p:spPr>
          <a:xfrm>
            <a:off x="10592364" y="3617896"/>
            <a:ext cx="11784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ПОТІК</a:t>
            </a:r>
          </a:p>
        </p:txBody>
      </p:sp>
    </p:spTree>
    <p:extLst>
      <p:ext uri="{BB962C8B-B14F-4D97-AF65-F5344CB8AC3E}">
        <p14:creationId xmlns:p14="http://schemas.microsoft.com/office/powerpoint/2010/main" val="280044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1357</Words>
  <Application>Microsoft Office PowerPoint</Application>
  <PresentationFormat>Широкий екран</PresentationFormat>
  <Paragraphs>187</Paragraphs>
  <Slides>33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56</cp:revision>
  <dcterms:created xsi:type="dcterms:W3CDTF">2023-12-27T14:35:56Z</dcterms:created>
  <dcterms:modified xsi:type="dcterms:W3CDTF">2024-01-05T06:17:33Z</dcterms:modified>
</cp:coreProperties>
</file>